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1244E-F688-4690-B683-8DBF859DBE4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12632A-E49D-4804-A80F-B7D452A0D9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305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8612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A12676-E113-4CD9-8A37-56254AE4876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762D26-5145-4D3B-A02B-2C2BD99E0D5B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FB49AC4-9EA3-4C8E-929A-404ED2B3BDC4}" type="slidenum">
              <a:rPr lang="ru-RU"/>
              <a:pPr>
                <a:defRPr/>
              </a:pPr>
              <a:t>13</a:t>
            </a:fld>
            <a:endParaRPr lang="ru-RU"/>
          </a:p>
        </p:txBody>
      </p:sp>
      <p:sp>
        <p:nvSpPr>
          <p:cNvPr id="25603" name="Rectangle 2"/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3588" cy="34305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4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685800" y="4341813"/>
            <a:ext cx="5487988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numCol="1" anchor="ctr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761CF47-C891-441E-8BF5-8D69D692842D}" type="datetimeFigureOut">
              <a:rPr lang="ru-RU" smtClean="0"/>
              <a:t>06.06.2018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BE071F-B60A-4EE7-A1E4-BE0BFD8E5F1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1.png"/><Relationship Id="rId9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 txBox="1">
            <a:spLocks noChangeArrowheads="1"/>
          </p:cNvSpPr>
          <p:nvPr/>
        </p:nvSpPr>
        <p:spPr bwMode="auto">
          <a:xfrm>
            <a:off x="785813" y="4508500"/>
            <a:ext cx="8281987" cy="2233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lnSpc>
                <a:spcPct val="80000"/>
              </a:lnSpc>
              <a:spcBef>
                <a:spcPct val="20000"/>
              </a:spcBef>
              <a:buSzPct val="70000"/>
              <a:buFont typeface="Wingdings 2" pitchFamily="18" charset="2"/>
              <a:buNone/>
            </a:pPr>
            <a:r>
              <a:rPr lang="ru-RU" altLang="ru-RU" sz="2000" b="1"/>
              <a:t>Ядыкина Елена Юрьевна</a:t>
            </a:r>
            <a:endParaRPr lang="ru-RU" altLang="ru-RU" sz="1200" i="1"/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  <a:buSzPct val="70000"/>
              <a:buFont typeface="Wingdings 2" pitchFamily="18" charset="2"/>
              <a:buNone/>
            </a:pPr>
            <a:r>
              <a:rPr lang="ru-RU" altLang="ru-RU" sz="1500" i="1"/>
              <a:t>Исполнительный директор НП «Международный институт сертифицированных бухгалтеров и финансовых менеджеров» – члена Ассоциации участников финансового рынка «Совет по развитию профессиональных квалификаций» (СПКФР);  </a:t>
            </a: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  <a:buSzPct val="70000"/>
              <a:buFont typeface="Wingdings 2" pitchFamily="18" charset="2"/>
              <a:buNone/>
            </a:pPr>
            <a:r>
              <a:rPr lang="ru-RU" altLang="ru-RU" sz="1500" i="1"/>
              <a:t>директор ЦОК НП МИСБФМ; </a:t>
            </a: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  <a:buSzPct val="70000"/>
              <a:buFont typeface="Wingdings 2" pitchFamily="18" charset="2"/>
              <a:buNone/>
            </a:pPr>
            <a:r>
              <a:rPr lang="ru-RU" altLang="ru-RU" sz="1500" i="1"/>
              <a:t>эксперт СПКФР по оценке квалификации;</a:t>
            </a: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  <a:buSzPct val="70000"/>
              <a:buFont typeface="Wingdings 2" pitchFamily="18" charset="2"/>
              <a:buNone/>
            </a:pPr>
            <a:r>
              <a:rPr lang="ru-RU" altLang="ru-RU" sz="1500" i="1"/>
              <a:t>  </a:t>
            </a:r>
          </a:p>
          <a:p>
            <a:pPr algn="r" eaLnBrk="1" hangingPunct="1">
              <a:lnSpc>
                <a:spcPct val="80000"/>
              </a:lnSpc>
              <a:spcBef>
                <a:spcPct val="20000"/>
              </a:spcBef>
              <a:buSzPct val="70000"/>
              <a:buFont typeface="Wingdings 2" pitchFamily="18" charset="2"/>
              <a:buNone/>
            </a:pPr>
            <a:r>
              <a:rPr lang="ru-RU" altLang="ru-RU" sz="1800" b="1"/>
              <a:t>  Новосибирск, 7 июня 2018 г.</a:t>
            </a:r>
            <a:endParaRPr lang="en-US" altLang="ru-RU" sz="1800" b="1"/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7544" y="1196752"/>
            <a:ext cx="8239894" cy="3673475"/>
          </a:xfrm>
        </p:spPr>
        <p:txBody>
          <a:bodyPr>
            <a:normAutofit/>
          </a:bodyPr>
          <a:lstStyle/>
          <a:p>
            <a:pPr marL="26988" algn="ctr">
              <a:tabLst>
                <a:tab pos="26988" algn="l"/>
                <a:tab pos="941388" algn="l"/>
                <a:tab pos="1855788" algn="l"/>
                <a:tab pos="2770188" algn="l"/>
                <a:tab pos="3684588" algn="l"/>
                <a:tab pos="4598988" algn="l"/>
                <a:tab pos="5513388" algn="l"/>
                <a:tab pos="6427788" algn="l"/>
                <a:tab pos="7342188" algn="l"/>
                <a:tab pos="8256588" algn="l"/>
                <a:tab pos="9170988" algn="l"/>
                <a:tab pos="10085388" algn="l"/>
              </a:tabLst>
              <a:defRPr/>
            </a:pP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КРУГЛЫЙ СТОЛ</a:t>
            </a: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/>
            </a:r>
            <a:b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</a:br>
            <a:r>
              <a:rPr lang="ru-RU" sz="18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 «Проблемы развития Национальной системы квалификаций в Сибирском федеральном округе и Новосибирской области в рамках направлений деятельности Совета по профессиональным квалификациям финансового </a:t>
            </a:r>
            <a:r>
              <a:rPr lang="ru-RU" sz="18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рынка</a:t>
            </a:r>
          </a:p>
          <a:p>
            <a:pPr algn="ctr">
              <a:defRPr/>
            </a:pPr>
            <a:r>
              <a:rPr lang="ru-RU" sz="1800" b="1" dirty="0" smtClean="0"/>
              <a:t>-----------------------------------------------------------------------------------------------</a:t>
            </a:r>
            <a:endParaRPr lang="ru-RU" sz="1800" b="1" dirty="0" smtClean="0"/>
          </a:p>
          <a:p>
            <a:pPr algn="ctr">
              <a:defRPr/>
            </a:pPr>
            <a:r>
              <a:rPr lang="ru-RU" sz="2400" b="1" dirty="0" smtClean="0"/>
              <a:t>ПОРЯДОК ОТКРЫТИЯ ЦЕНТРОВ ОЦЕНКИ КВАЛИФИКАЦИЙ СОВЕТА ПО ПРОФЕССИОНАЛЬНЫМ КВАЛИФИКАЦИЯМ ФИНАНСОВОГО РЫНКА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483768" y="188640"/>
            <a:ext cx="6346825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shade val="30000"/>
                    <a:satMod val="1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Международный институт сертифицированных бухгалтеров и финансовых менеджеров</a:t>
            </a:r>
            <a:endParaRPr lang="ru-RU" sz="2000" b="1" dirty="0">
              <a:solidFill>
                <a:schemeClr val="tx2">
                  <a:shade val="30000"/>
                  <a:satMod val="1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21" name="Picture 2" descr="C:\Users\Ромчег\Desktop\Презентации САФБД\картинки\misbfm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84138"/>
            <a:ext cx="171608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71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14375" y="71438"/>
            <a:ext cx="8429625" cy="6207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  <a:defRPr/>
            </a:pPr>
            <a:r>
              <a:rPr lang="ru-RU" sz="2800" b="1" dirty="0" smtClean="0">
                <a:effectLst/>
              </a:rPr>
              <a:t>Порядок отбора ЦОК</a:t>
            </a:r>
            <a:endParaRPr lang="ru-RU" sz="36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8435" name="Rectangle 1"/>
          <p:cNvSpPr>
            <a:spLocks noChangeArrowheads="1"/>
          </p:cNvSpPr>
          <p:nvPr/>
        </p:nvSpPr>
        <p:spPr bwMode="auto">
          <a:xfrm>
            <a:off x="708025" y="765175"/>
            <a:ext cx="8245475" cy="5246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altLang="ru-RU" sz="2000" b="1"/>
              <a:t>Проверка проводится комиссией</a:t>
            </a:r>
            <a:r>
              <a:rPr lang="ru-RU" altLang="ru-RU" sz="2000"/>
              <a:t>, формируемой СПК в составе (как правило) </a:t>
            </a:r>
            <a:r>
              <a:rPr lang="ru-RU" altLang="ru-RU" sz="2000" b="1"/>
              <a:t>не менее трех человек</a:t>
            </a:r>
            <a:r>
              <a:rPr lang="ru-RU" altLang="ru-RU" sz="2000"/>
              <a:t>. О проведении проверки организация-заявитель информируется не менее чем за пять календарных дней до ее начала, с указанием даты начала проверки, ее продолжительности и места (мест) проведения.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000"/>
              <a:t>Результаты проверки оформляются заключением комиссии о достоверности представленных сведений и соответствия организации-заявителя требованиям, предусмотренным Постановлением Правительства РФ от 16.11.2016 г. № 1204 «Об утверждении Правил проведения центром оценки квалификаций независимой оценки квалификации в форме профессионального экзамена».</a:t>
            </a:r>
          </a:p>
          <a:p>
            <a:pPr algn="just">
              <a:buFont typeface="Wingdings 2" pitchFamily="18" charset="2"/>
              <a:buNone/>
            </a:pPr>
            <a:endParaRPr lang="ru-RU" altLang="ru-RU" sz="2000"/>
          </a:p>
          <a:p>
            <a:pPr algn="just">
              <a:spcBef>
                <a:spcPct val="0"/>
              </a:spcBef>
              <a:spcAft>
                <a:spcPts val="600"/>
              </a:spcAft>
              <a:buFont typeface="Wingdings 2" pitchFamily="18" charset="2"/>
              <a:buNone/>
            </a:pPr>
            <a:r>
              <a:rPr lang="ru-RU" altLang="ru-RU" sz="2000"/>
              <a:t>7. </a:t>
            </a:r>
            <a:r>
              <a:rPr lang="ru-RU" altLang="ru-RU" sz="2000" b="1"/>
              <a:t>Решение о результатах рассмотрения заявления </a:t>
            </a:r>
            <a:r>
              <a:rPr lang="ru-RU" altLang="ru-RU" sz="2000"/>
              <a:t>и наделении организации-заявителя полномочиями или об отказе в наделении полномочиями по проведению независимой оценки квалификации </a:t>
            </a:r>
            <a:r>
              <a:rPr lang="ru-RU" altLang="ru-RU" sz="2000" b="1"/>
              <a:t>принимается СПК</a:t>
            </a:r>
            <a:r>
              <a:rPr lang="ru-RU" altLang="ru-RU" sz="2000"/>
              <a:t>.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28164" y="6447326"/>
            <a:ext cx="522038" cy="365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10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81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14375" y="71438"/>
            <a:ext cx="8429625" cy="6207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  <a:defRPr/>
            </a:pPr>
            <a:r>
              <a:rPr lang="ru-RU" sz="2800" b="1" dirty="0" smtClean="0">
                <a:effectLst/>
              </a:rPr>
              <a:t>Порядок отбора ЦОК</a:t>
            </a:r>
            <a:endParaRPr lang="ru-RU" sz="36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744538" y="1052513"/>
            <a:ext cx="8245475" cy="463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>
              <a:buFont typeface="Wingdings 2" pitchFamily="18" charset="2"/>
              <a:buNone/>
            </a:pPr>
            <a:r>
              <a:rPr lang="ru-RU" altLang="ru-RU" sz="2000" b="1" u="sng"/>
              <a:t>Совет отказывает организации-заявителю в наделении полномочиями по проведению независимой оценки квалификации по следующим основаниям: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000"/>
              <a:t>а) представление заведомо недостоверных сведений в ходе отбора и наделения организации-заявителя полномочиями по проведению независимой оценки квалификации;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000"/>
              <a:t>б) несоответствие организации-заявителя требованиям, предусмотренным Постановлением Правительства РФ от 16.11.2016 г. </a:t>
            </a:r>
            <a:br>
              <a:rPr lang="ru-RU" altLang="ru-RU" sz="2000"/>
            </a:br>
            <a:r>
              <a:rPr lang="ru-RU" altLang="ru-RU" sz="2000"/>
              <a:t>№ 1204 «Об утверждении Правил проведения центром оценки квалификаций независимой оценки квалификации в форме профессионального экзамена»;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000"/>
              <a:t>в) нахождение организации-заявителя в любой стадии рассмотрения дела о банкротстве или ликвидации в соответствии с гражданским законодательством Российской Федерации.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28164" y="6447326"/>
            <a:ext cx="522038" cy="365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11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15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14375" y="71438"/>
            <a:ext cx="8429625" cy="909637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None/>
              <a:defRPr/>
            </a:pPr>
            <a:r>
              <a:rPr lang="ru-RU" sz="2200" b="1" dirty="0" smtClean="0">
                <a:effectLst/>
              </a:rPr>
              <a:t>ТРЕБОВАНИЯ </a:t>
            </a:r>
            <a:r>
              <a:rPr lang="ru-RU" sz="2200" b="1" dirty="0">
                <a:effectLst/>
              </a:rPr>
              <a:t>К ЭКСПЕРТАМ </a:t>
            </a:r>
            <a:r>
              <a:rPr lang="ru-RU" sz="2200" b="1" dirty="0" smtClean="0">
                <a:effectLst/>
              </a:rPr>
              <a:t/>
            </a:r>
            <a:br>
              <a:rPr lang="ru-RU" sz="2200" b="1" dirty="0" smtClean="0">
                <a:effectLst/>
              </a:rPr>
            </a:br>
            <a:r>
              <a:rPr lang="ru-RU" sz="2200" b="1" dirty="0" smtClean="0">
                <a:effectLst/>
              </a:rPr>
              <a:t>ПО </a:t>
            </a:r>
            <a:r>
              <a:rPr lang="ru-RU" sz="2200" b="1" dirty="0">
                <a:effectLst/>
              </a:rPr>
              <a:t>НЕЗАВИСИМОЙ ОЦЕНКИ КВАЛИФИКАЦИИ </a:t>
            </a:r>
            <a:r>
              <a:rPr lang="ru-RU" sz="2200" b="1" dirty="0" smtClean="0">
                <a:effectLst/>
              </a:rPr>
              <a:t>СПКФР</a:t>
            </a:r>
            <a:br>
              <a:rPr lang="ru-RU" sz="2200" b="1" dirty="0" smtClean="0">
                <a:effectLst/>
              </a:rPr>
            </a:br>
            <a:r>
              <a:rPr lang="ru-RU" sz="1800" dirty="0" smtClean="0">
                <a:effectLst/>
              </a:rPr>
              <a:t>(Утв. </a:t>
            </a:r>
            <a:r>
              <a:rPr lang="ru-RU" sz="1800" dirty="0">
                <a:effectLst/>
              </a:rPr>
              <a:t>решением </a:t>
            </a:r>
            <a:r>
              <a:rPr lang="ru-RU" sz="1800" dirty="0" smtClean="0">
                <a:effectLst/>
              </a:rPr>
              <a:t>СПКФР </a:t>
            </a:r>
            <a:r>
              <a:rPr lang="ru-RU" sz="1800" dirty="0">
                <a:effectLst/>
              </a:rPr>
              <a:t>от </a:t>
            </a:r>
            <a:r>
              <a:rPr lang="ru-RU" sz="1800" dirty="0" smtClean="0">
                <a:effectLst/>
              </a:rPr>
              <a:t>22.05.2018 г.)</a:t>
            </a:r>
            <a:r>
              <a:rPr lang="ru-RU" sz="1800" dirty="0">
                <a:effectLst/>
              </a:rPr>
              <a:t/>
            </a:r>
            <a:br>
              <a:rPr lang="ru-RU" sz="1800" dirty="0">
                <a:effectLst/>
              </a:rPr>
            </a:br>
            <a:endParaRPr lang="ru-RU" sz="1800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20483" name="Rectangle 1"/>
          <p:cNvSpPr>
            <a:spLocks noChangeArrowheads="1"/>
          </p:cNvSpPr>
          <p:nvPr/>
        </p:nvSpPr>
        <p:spPr bwMode="auto">
          <a:xfrm>
            <a:off x="719138" y="1050925"/>
            <a:ext cx="8245475" cy="574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>
              <a:buFont typeface="Wingdings 2" pitchFamily="18" charset="2"/>
              <a:buNone/>
            </a:pPr>
            <a:r>
              <a:rPr lang="ru-RU" altLang="ru-RU" sz="1900" b="1"/>
              <a:t> </a:t>
            </a:r>
            <a:r>
              <a:rPr lang="ru-RU" altLang="ru-RU" sz="1900"/>
              <a:t>При наличии высшего финансово-экономического образования – опыт работы не менее 12 последних месяцев в финансово-экономической сфере.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1900"/>
              <a:t>При наличии юридического образования - опыт работы не менее 2 лет и из них не менее 12 последних месяцев в финансово-экономической сфере.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1900"/>
              <a:t>При наличии технического образования - опыт работы не менее 2 лет и из них не менее 12 последних месяцев в финансово-экономической сфере.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1900"/>
              <a:t>При наличии иного образования - опыт работы не менее 3 лет и из них не менее 12 последних месяцев в финансово-экономической сфере.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1900"/>
              <a:t>При этом, в качестве опыта работы в том числе признается преподавание финансово-экономических дисциплин в учебных заведениях среднего профессионального образования и высшего образования, а также опыта работы на руководящих должностях в организациях финансового-экономического профиля и образовательных учреждениях финансово-экономического профиля образования.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1900"/>
              <a:t>Уровень квалификации эксперта должен быть не ниже уровня квалификации на соответствие которому эксперт принимает профессиональный экзамен в составе экспертной комиссии центра оценки квалификации.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28164" y="6447326"/>
            <a:ext cx="522038" cy="365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12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07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4"/>
          <p:cNvSpPr>
            <a:spLocks noChangeArrowheads="1"/>
          </p:cNvSpPr>
          <p:nvPr/>
        </p:nvSpPr>
        <p:spPr bwMode="auto">
          <a:xfrm>
            <a:off x="755650" y="6350"/>
            <a:ext cx="83883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b="1" dirty="0">
                <a:latin typeface="Arial" charset="0"/>
              </a:rPr>
              <a:t>Наши </a:t>
            </a:r>
            <a:r>
              <a:rPr lang="ru-RU" altLang="ru-RU" sz="2400" b="1" dirty="0" smtClean="0">
                <a:latin typeface="Arial" charset="0"/>
              </a:rPr>
              <a:t>реквизиты</a:t>
            </a:r>
            <a:endParaRPr lang="ru-RU" altLang="ru-RU" sz="2400" b="1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113667" name="Line 6"/>
          <p:cNvSpPr>
            <a:spLocks noChangeShapeType="1"/>
          </p:cNvSpPr>
          <p:nvPr/>
        </p:nvSpPr>
        <p:spPr bwMode="auto">
          <a:xfrm>
            <a:off x="755650" y="468313"/>
            <a:ext cx="8274050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ru-RU"/>
          </a:p>
        </p:txBody>
      </p:sp>
      <p:pic>
        <p:nvPicPr>
          <p:cNvPr id="21508" name="Picture 2" descr="D:\Roman\Ромчег\logo_sifbd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463" y="582613"/>
            <a:ext cx="92392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669" name="Rectangle 8"/>
          <p:cNvSpPr>
            <a:spLocks noChangeArrowheads="1"/>
          </p:cNvSpPr>
          <p:nvPr/>
        </p:nvSpPr>
        <p:spPr bwMode="auto">
          <a:xfrm>
            <a:off x="2009775" y="538163"/>
            <a:ext cx="6913563" cy="116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r>
              <a:rPr lang="ru-RU" altLang="ru-RU" sz="1400" b="1" dirty="0" smtClean="0">
                <a:solidFill>
                  <a:schemeClr val="tx2"/>
                </a:solidFill>
                <a:cs typeface="Times New Roman" pitchFamily="18" charset="0"/>
              </a:rPr>
              <a:t>ЧОУ ВО «Сибирская академия финансов и банковского дела» (САФБД)</a:t>
            </a:r>
          </a:p>
          <a:p>
            <a:pPr eaLnBrk="1" hangingPunct="1">
              <a:defRPr/>
            </a:pPr>
            <a:r>
              <a:rPr lang="ru-RU" altLang="ru-RU" sz="1400" b="1" dirty="0" smtClean="0">
                <a:solidFill>
                  <a:srgbClr val="0033CC"/>
                </a:solidFill>
                <a:cs typeface="Times New Roman" pitchFamily="18" charset="0"/>
              </a:rPr>
              <a:t>Тел.</a:t>
            </a:r>
            <a:r>
              <a:rPr lang="en-US" altLang="ru-RU" sz="1400" b="1" dirty="0" smtClean="0">
                <a:solidFill>
                  <a:srgbClr val="0033CC"/>
                </a:solidFill>
                <a:cs typeface="Times New Roman" pitchFamily="18" charset="0"/>
              </a:rPr>
              <a:t>:</a:t>
            </a:r>
            <a:r>
              <a:rPr lang="ru-RU" altLang="ru-RU" sz="1400" b="1" dirty="0" smtClean="0">
                <a:solidFill>
                  <a:srgbClr val="0033CC"/>
                </a:solidFill>
                <a:cs typeface="Times New Roman" pitchFamily="18" charset="0"/>
              </a:rPr>
              <a:t> </a:t>
            </a:r>
            <a:r>
              <a:rPr lang="ru-RU" altLang="ru-RU" sz="1400" b="1" dirty="0" smtClean="0">
                <a:solidFill>
                  <a:srgbClr val="FF0000"/>
                </a:solidFill>
                <a:cs typeface="Times New Roman" pitchFamily="18" charset="0"/>
              </a:rPr>
              <a:t>+7 (383) 219-57-57 (приёмная комиссия),</a:t>
            </a:r>
          </a:p>
          <a:p>
            <a:pPr eaLnBrk="1" hangingPunct="1">
              <a:defRPr/>
            </a:pPr>
            <a:r>
              <a:rPr lang="ru-RU" altLang="ru-RU" sz="1400" b="1" dirty="0" smtClean="0">
                <a:solidFill>
                  <a:srgbClr val="FF0000"/>
                </a:solidFill>
                <a:cs typeface="Times New Roman" pitchFamily="18" charset="0"/>
              </a:rPr>
              <a:t>         +7 (383) 279-73-83 (приёмная ректора)</a:t>
            </a:r>
          </a:p>
          <a:p>
            <a:pPr eaLnBrk="1" hangingPunct="1">
              <a:defRPr/>
            </a:pPr>
            <a:r>
              <a:rPr lang="en-US" altLang="ru-RU" sz="1400" b="1" dirty="0" smtClean="0">
                <a:solidFill>
                  <a:srgbClr val="0033CC"/>
                </a:solidFill>
                <a:cs typeface="Times New Roman" pitchFamily="18" charset="0"/>
              </a:rPr>
              <a:t>URL: </a:t>
            </a:r>
            <a:r>
              <a:rPr lang="en-US" altLang="ru-RU" sz="1400" b="1" dirty="0" smtClean="0">
                <a:cs typeface="Times New Roman" pitchFamily="18" charset="0"/>
              </a:rPr>
              <a:t>http://safbd.ru</a:t>
            </a:r>
            <a:r>
              <a:rPr lang="en-US" altLang="ru-RU" sz="1400" b="1" dirty="0" smtClean="0">
                <a:solidFill>
                  <a:srgbClr val="0033CC"/>
                </a:solidFill>
                <a:cs typeface="Times New Roman" pitchFamily="18" charset="0"/>
              </a:rPr>
              <a:t>, E-mail:</a:t>
            </a:r>
            <a:r>
              <a:rPr lang="en-US" altLang="ru-RU" sz="1400" b="1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altLang="ru-RU" sz="1400" b="1" dirty="0" smtClean="0">
                <a:cs typeface="Times New Roman" pitchFamily="18" charset="0"/>
              </a:rPr>
              <a:t>rektor@nnet.ru</a:t>
            </a:r>
            <a:endParaRPr lang="ru-RU" altLang="ru-RU" sz="1400" b="1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ru-RU" sz="1400" b="1" dirty="0" smtClean="0">
                <a:solidFill>
                  <a:srgbClr val="0033CC"/>
                </a:solidFill>
                <a:cs typeface="Times New Roman" pitchFamily="18" charset="0"/>
              </a:rPr>
              <a:t>Группа «</a:t>
            </a:r>
            <a:r>
              <a:rPr lang="ru-RU" sz="1400" b="1" dirty="0" err="1" smtClean="0">
                <a:solidFill>
                  <a:srgbClr val="0033CC"/>
                </a:solidFill>
                <a:cs typeface="Times New Roman" pitchFamily="18" charset="0"/>
              </a:rPr>
              <a:t>Вконтакте</a:t>
            </a:r>
            <a:r>
              <a:rPr lang="ru-RU" sz="1400" b="1" dirty="0" smtClean="0">
                <a:solidFill>
                  <a:srgbClr val="0033CC"/>
                </a:solidFill>
                <a:cs typeface="Times New Roman" pitchFamily="18" charset="0"/>
              </a:rPr>
              <a:t>»: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http://vk.com/safbd_novosibirsk</a:t>
            </a:r>
            <a:endParaRPr lang="ru-RU" altLang="ru-RU" sz="1400" b="1" dirty="0" smtClean="0">
              <a:cs typeface="Times New Roman" pitchFamily="18" charset="0"/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D28DA4-C9D7-4B17-9105-A11A4B29832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21511" name="Picture 2" descr="C:\Users\Ромчег\Desktop\Презентации САФБД\картинки\misbfm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513" y="5691188"/>
            <a:ext cx="10922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2017713" y="5413375"/>
            <a:ext cx="6913562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Arial" charset="0"/>
              </a:rPr>
              <a:t>НП «Международный институт сертифицированных бухгалтеров и финансовых менеджеров» (НП МИСБФМ)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33CC"/>
                </a:solidFill>
                <a:latin typeface="Arial" charset="0"/>
              </a:rPr>
              <a:t>Тел.</a:t>
            </a: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:</a:t>
            </a:r>
            <a:r>
              <a:rPr lang="ru-RU" altLang="ru-RU" sz="1400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ru-RU" altLang="ru-RU" sz="1400" b="1">
                <a:solidFill>
                  <a:srgbClr val="FF0000"/>
                </a:solidFill>
                <a:latin typeface="Arial" charset="0"/>
              </a:rPr>
              <a:t>+7 (383) 299-39-74, 279-21-03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URL:</a:t>
            </a:r>
            <a:r>
              <a:rPr lang="ru-RU" altLang="ru-RU" sz="1400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en-US" altLang="ru-RU" sz="1400" b="1">
                <a:latin typeface="Arial" charset="0"/>
              </a:rPr>
              <a:t>http://misbfm.ru</a:t>
            </a: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, E-mail:</a:t>
            </a:r>
            <a:r>
              <a:rPr lang="en-US" altLang="ru-RU" sz="14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ru-RU" sz="1400" b="1">
                <a:latin typeface="Arial" charset="0"/>
              </a:rPr>
              <a:t>misbfm@gmail.com</a:t>
            </a:r>
            <a:endParaRPr lang="ru-RU" altLang="ru-RU" sz="14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>
                <a:cs typeface="Arial" charset="0"/>
              </a:rPr>
              <a:t>НП МИСБФМ – член Ассоциации участников финансового рынка «Совет по развитию профессиональных квалификаций» (СПКФР).</a:t>
            </a:r>
          </a:p>
        </p:txBody>
      </p:sp>
      <p:pic>
        <p:nvPicPr>
          <p:cNvPr id="21513" name="Picture 2" descr="http://idpo-nsk.ru/var/image_cache/117pxxq90i_logo_news.jpg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325" y="2533650"/>
            <a:ext cx="923925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4" name="Rectangle 8"/>
          <p:cNvSpPr>
            <a:spLocks noChangeArrowheads="1"/>
          </p:cNvSpPr>
          <p:nvPr/>
        </p:nvSpPr>
        <p:spPr bwMode="auto">
          <a:xfrm>
            <a:off x="2036763" y="2535238"/>
            <a:ext cx="69135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Arial" charset="0"/>
              </a:rPr>
              <a:t>Институт дополнительного бизнес-образования САФБД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33CC"/>
                </a:solidFill>
                <a:latin typeface="Arial" charset="0"/>
              </a:rPr>
              <a:t>Тел.</a:t>
            </a: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:</a:t>
            </a:r>
            <a:r>
              <a:rPr lang="ru-RU" altLang="ru-RU" sz="1400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ru-RU" altLang="ru-RU" sz="1400" b="1">
                <a:solidFill>
                  <a:srgbClr val="FF0000"/>
                </a:solidFill>
                <a:latin typeface="Arial" charset="0"/>
              </a:rPr>
              <a:t>+7 (383) 219-54-30, 219-54-10, 219-54-50, 210-52-40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URL: </a:t>
            </a:r>
            <a:r>
              <a:rPr lang="en-US" altLang="ru-RU" sz="1400" b="1">
                <a:latin typeface="Arial" charset="0"/>
              </a:rPr>
              <a:t>http://idpo-nsk.ru</a:t>
            </a: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, E-mail:</a:t>
            </a:r>
            <a:r>
              <a:rPr lang="en-US" altLang="ru-RU" sz="14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ru-RU" sz="1400" b="1">
                <a:latin typeface="Arial" charset="0"/>
              </a:rPr>
              <a:t>fdo.17@mail.ru</a:t>
            </a:r>
            <a:endParaRPr lang="ru-RU" altLang="ru-RU" sz="1400" b="1">
              <a:latin typeface="Arial" charset="0"/>
            </a:endParaRPr>
          </a:p>
        </p:txBody>
      </p:sp>
      <p:sp>
        <p:nvSpPr>
          <p:cNvPr id="21515" name="Line 6"/>
          <p:cNvSpPr>
            <a:spLocks noChangeShapeType="1"/>
          </p:cNvSpPr>
          <p:nvPr/>
        </p:nvSpPr>
        <p:spPr bwMode="auto">
          <a:xfrm>
            <a:off x="812800" y="2508250"/>
            <a:ext cx="82740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1516" name="Line 6"/>
          <p:cNvSpPr>
            <a:spLocks noChangeShapeType="1"/>
          </p:cNvSpPr>
          <p:nvPr/>
        </p:nvSpPr>
        <p:spPr bwMode="auto">
          <a:xfrm>
            <a:off x="793750" y="3363913"/>
            <a:ext cx="82740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17" name="Picture 4" descr="2016 &amp;numero;6 (119) &amp;Ncy;&amp;Ocy;&amp;YAcy;&amp;Bcy;&amp;Rcy;&amp;SOFTcy;-&amp;Dcy;&amp;IEcy;&amp;Kcy;&amp;Acy;&amp;Bcy;&amp;Rcy;&amp;SOFTcy;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438" y="3463925"/>
            <a:ext cx="6477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8" name="Rectangle 8"/>
          <p:cNvSpPr>
            <a:spLocks noChangeArrowheads="1"/>
          </p:cNvSpPr>
          <p:nvPr/>
        </p:nvSpPr>
        <p:spPr bwMode="auto">
          <a:xfrm>
            <a:off x="2036763" y="3363913"/>
            <a:ext cx="69135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chemeClr val="tx2"/>
                </a:solidFill>
                <a:latin typeface="Arial" charset="0"/>
              </a:rPr>
              <a:t>Научный журнал «Сибирская финансовая школа»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b="1">
                <a:solidFill>
                  <a:srgbClr val="0033CC"/>
                </a:solidFill>
                <a:latin typeface="Arial" charset="0"/>
              </a:rPr>
              <a:t>Тел.</a:t>
            </a: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:</a:t>
            </a:r>
            <a:r>
              <a:rPr lang="ru-RU" altLang="ru-RU" sz="1400" b="1">
                <a:solidFill>
                  <a:srgbClr val="0033CC"/>
                </a:solidFill>
                <a:latin typeface="Arial" charset="0"/>
              </a:rPr>
              <a:t> </a:t>
            </a:r>
            <a:r>
              <a:rPr lang="ru-RU" altLang="ru-RU" sz="1400" b="1">
                <a:solidFill>
                  <a:srgbClr val="FF0000"/>
                </a:solidFill>
                <a:latin typeface="Arial" charset="0"/>
              </a:rPr>
              <a:t>+7 (383) 278-85-74, 217-44-23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URL: </a:t>
            </a:r>
            <a:r>
              <a:rPr lang="en-US" altLang="ru-RU" sz="1400" b="1">
                <a:latin typeface="Arial" charset="0"/>
              </a:rPr>
              <a:t>http://journal.safbd.ru</a:t>
            </a:r>
            <a:r>
              <a:rPr lang="en-US" altLang="ru-RU" sz="1400" b="1">
                <a:solidFill>
                  <a:srgbClr val="0033CC"/>
                </a:solidFill>
                <a:latin typeface="Arial" charset="0"/>
              </a:rPr>
              <a:t>, E-mail:</a:t>
            </a:r>
            <a:r>
              <a:rPr lang="en-US" altLang="ru-RU" sz="1400" b="1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altLang="ru-RU" sz="1400" b="1">
                <a:latin typeface="Arial" charset="0"/>
              </a:rPr>
              <a:t>md_sifbd@nnet.ru</a:t>
            </a:r>
            <a:endParaRPr lang="ru-RU" altLang="ru-RU" sz="1400" b="1">
              <a:latin typeface="Arial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/>
              <a:t>Включен в Перечень рецензируемых научных изданий (Перечень ВАК РФ).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i="1"/>
              <a:t>Решение Президиума ВАК  Минобрнауки России от 01.12.2015 г. № 13-6518).</a:t>
            </a:r>
          </a:p>
        </p:txBody>
      </p:sp>
      <p:pic>
        <p:nvPicPr>
          <p:cNvPr id="21519" name="Picture 12" descr="http://www.phyche.ac.ru/wp-content/uploads/scind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4125" y="3987800"/>
            <a:ext cx="1452563" cy="374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20" name="Picture 14" descr="http://mognovse.ru/mogno/788/787258/787258_html_m5bcb9840.jpg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463925"/>
            <a:ext cx="1452563" cy="38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21" name="Line 6"/>
          <p:cNvSpPr>
            <a:spLocks noChangeShapeType="1"/>
          </p:cNvSpPr>
          <p:nvPr/>
        </p:nvSpPr>
        <p:spPr bwMode="auto">
          <a:xfrm>
            <a:off x="763588" y="5410200"/>
            <a:ext cx="82740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22" name="Picture 2" descr="https://pp.userapi.com/c636816/v636816129/506ae/dN19RHiB91g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13" y="4600575"/>
            <a:ext cx="579437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070100" y="4575175"/>
            <a:ext cx="4572000" cy="7381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400" b="1" dirty="0">
                <a:solidFill>
                  <a:schemeClr val="tx2"/>
                </a:solidFill>
                <a:latin typeface="Arial" pitchFamily="34" charset="0"/>
                <a:cs typeface="Times New Roman" pitchFamily="18" charset="0"/>
              </a:rPr>
              <a:t>Электронный журнал «Моя Академия»</a:t>
            </a:r>
            <a:r>
              <a:rPr lang="ru-RU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>
              <a:defRPr/>
            </a:pPr>
            <a:r>
              <a:rPr lang="en-US" altLang="ru-RU" sz="1400" b="1" dirty="0">
                <a:solidFill>
                  <a:srgbClr val="0033CC"/>
                </a:solidFill>
                <a:cs typeface="Times New Roman" pitchFamily="18" charset="0"/>
              </a:rPr>
              <a:t>URL: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http://vk.com/club102894973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defRPr/>
            </a:pPr>
            <a:r>
              <a:rPr lang="en-US" altLang="ru-RU" sz="1400" b="1" dirty="0">
                <a:solidFill>
                  <a:srgbClr val="0033CC"/>
                </a:solidFill>
                <a:cs typeface="Times New Roman" pitchFamily="18" charset="0"/>
              </a:rPr>
              <a:t>E-mail: </a:t>
            </a:r>
            <a:r>
              <a:rPr lang="en-US" sz="1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my_academy@ngs.ru</a:t>
            </a:r>
            <a:endParaRPr lang="ru-RU" sz="1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524" name="Line 6"/>
          <p:cNvSpPr>
            <a:spLocks noChangeShapeType="1"/>
          </p:cNvSpPr>
          <p:nvPr/>
        </p:nvSpPr>
        <p:spPr bwMode="auto">
          <a:xfrm>
            <a:off x="793750" y="4471988"/>
            <a:ext cx="82740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5" name="Rectangle 8"/>
          <p:cNvSpPr>
            <a:spLocks noChangeArrowheads="1"/>
          </p:cNvSpPr>
          <p:nvPr/>
        </p:nvSpPr>
        <p:spPr bwMode="auto">
          <a:xfrm>
            <a:off x="2020888" y="1724025"/>
            <a:ext cx="6913562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chemeClr val="tx2"/>
                </a:solidFill>
                <a:latin typeface="Arial" charset="0"/>
              </a:rPr>
              <a:t>Институт магистратуры, аспирантуры и научных исследований САФБД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1400" b="1" dirty="0" smtClean="0">
                <a:solidFill>
                  <a:srgbClr val="0033CC"/>
                </a:solidFill>
                <a:latin typeface="Arial" charset="0"/>
              </a:rPr>
              <a:t>Тел.</a:t>
            </a:r>
            <a:r>
              <a:rPr lang="en-US" altLang="ru-RU" sz="1400" b="1" dirty="0" smtClean="0">
                <a:solidFill>
                  <a:srgbClr val="0033CC"/>
                </a:solidFill>
                <a:latin typeface="Arial" charset="0"/>
              </a:rPr>
              <a:t>:</a:t>
            </a:r>
            <a:r>
              <a:rPr lang="ru-RU" altLang="ru-RU" sz="1400" b="1" dirty="0" smtClean="0">
                <a:solidFill>
                  <a:srgbClr val="0033CC"/>
                </a:solidFill>
                <a:latin typeface="Arial" charset="0"/>
              </a:rPr>
              <a:t> </a:t>
            </a:r>
            <a:r>
              <a:rPr lang="ru-RU" altLang="ru-RU" sz="1400" b="1" dirty="0" smtClean="0">
                <a:solidFill>
                  <a:srgbClr val="FF0000"/>
                </a:solidFill>
                <a:latin typeface="Arial" charset="0"/>
              </a:rPr>
              <a:t>+7 (383) 279-73-82, 217-44-21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en-US" altLang="ru-RU" sz="1400" b="1" dirty="0" smtClean="0">
                <a:solidFill>
                  <a:srgbClr val="0033CC"/>
                </a:solidFill>
                <a:latin typeface="Arial" charset="0"/>
              </a:rPr>
              <a:t>URL: </a:t>
            </a:r>
            <a:r>
              <a:rPr lang="en-US" altLang="ru-RU" sz="1400" b="1" dirty="0">
                <a:latin typeface="Arial" pitchFamily="34" charset="0"/>
              </a:rPr>
              <a:t>http://safbd.ru</a:t>
            </a:r>
            <a:r>
              <a:rPr lang="en-US" altLang="ru-RU" sz="1400" b="1" dirty="0" smtClean="0">
                <a:solidFill>
                  <a:srgbClr val="0033CC"/>
                </a:solidFill>
                <a:latin typeface="Arial" charset="0"/>
              </a:rPr>
              <a:t>, E-mail:</a:t>
            </a:r>
            <a:r>
              <a:rPr lang="en-US" altLang="ru-RU" sz="1400" b="1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US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+mn-cs"/>
              </a:rPr>
              <a:t>magistratura.safbd@mail.ru</a:t>
            </a:r>
            <a:endParaRPr lang="ru-RU" altLang="ru-RU" sz="14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+mn-cs"/>
            </a:endParaRPr>
          </a:p>
        </p:txBody>
      </p:sp>
      <p:sp>
        <p:nvSpPr>
          <p:cNvPr id="21526" name="Line 6"/>
          <p:cNvSpPr>
            <a:spLocks noChangeShapeType="1"/>
          </p:cNvSpPr>
          <p:nvPr/>
        </p:nvSpPr>
        <p:spPr bwMode="auto">
          <a:xfrm>
            <a:off x="796925" y="1697038"/>
            <a:ext cx="827405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21527" name="Picture 25" descr="https://pp.userapi.com/c624823/v624823019/1ad5d/nBqLIOp0tUg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1754188"/>
            <a:ext cx="6921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0748295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14375" y="71438"/>
            <a:ext cx="8429625" cy="6207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marL="0" indent="0" algn="ctr" eaLnBrk="1" hangingPunct="1">
              <a:buNone/>
              <a:defRPr/>
            </a:pPr>
            <a:r>
              <a:rPr lang="ru-RU" sz="2800" b="1" dirty="0" smtClean="0">
                <a:effectLst/>
              </a:rPr>
              <a:t>Понятие «Центр оценки квалификации»</a:t>
            </a:r>
            <a:endParaRPr lang="ru-RU" sz="36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28164" y="6447326"/>
            <a:ext cx="522038" cy="365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2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827088" y="868363"/>
            <a:ext cx="8085137" cy="541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587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indent="457200" algn="just">
              <a:buFont typeface="Wingdings 2" pitchFamily="18" charset="2"/>
              <a:buNone/>
              <a:defRPr/>
            </a:pPr>
            <a:r>
              <a:rPr lang="ru-RU" sz="2400" dirty="0" smtClean="0"/>
              <a:t> </a:t>
            </a: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Центром оценки квалификаций </a:t>
            </a:r>
            <a:r>
              <a:rPr lang="ru-RU" sz="2400" dirty="0" smtClean="0"/>
              <a:t>(далее - ЦОК) является юридическое лицо, осуществляющее в соответствии с Федеральным законом от 03.07.2016 г. </a:t>
            </a:r>
            <a:br>
              <a:rPr lang="ru-RU" sz="2400" dirty="0" smtClean="0"/>
            </a:br>
            <a:r>
              <a:rPr lang="ru-RU" sz="2400" dirty="0" smtClean="0"/>
              <a:t>№ 238-ФЗ "О независимой оценке квалификации" деятельность по проведению независимой оценки квалификации и наделенное советом по профессиональным квалификациям полномочиями по проведению независимой оценки квалификации.</a:t>
            </a:r>
          </a:p>
          <a:p>
            <a:pPr indent="457200" algn="just">
              <a:buFont typeface="Wingdings 2" pitchFamily="18" charset="2"/>
              <a:buNone/>
              <a:defRPr/>
            </a:pPr>
            <a:endParaRPr lang="ru-RU" sz="2400" dirty="0" smtClean="0"/>
          </a:p>
          <a:p>
            <a:pPr indent="457200" algn="just">
              <a:buFont typeface="Wingdings 2" pitchFamily="18" charset="2"/>
              <a:buNone/>
              <a:defRPr/>
            </a:pPr>
            <a:r>
              <a:rPr lang="ru-RU" sz="2400" dirty="0" smtClean="0"/>
              <a:t>Полномочиями ЦОК не может быть наделено юридическое лицо, </a:t>
            </a:r>
            <a:r>
              <a:rPr lang="ru-RU" sz="2400" b="1" dirty="0" smtClean="0"/>
              <a:t>являющееся образовательной организацией и (или) в состав учредителей которого входят образовательные организации, их союзы (ассоциации, объединения).</a:t>
            </a:r>
          </a:p>
        </p:txBody>
      </p:sp>
    </p:spTree>
    <p:extLst>
      <p:ext uri="{BB962C8B-B14F-4D97-AF65-F5344CB8AC3E}">
        <p14:creationId xmlns:p14="http://schemas.microsoft.com/office/powerpoint/2010/main" val="424275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714375" y="71438"/>
            <a:ext cx="8429625" cy="620712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None/>
              <a:defRPr/>
            </a:pPr>
            <a:r>
              <a:rPr lang="ru-RU" sz="2800" b="1" dirty="0" smtClean="0">
                <a:effectLst/>
              </a:rPr>
              <a:t>К </a:t>
            </a:r>
            <a:r>
              <a:rPr lang="ru-RU" sz="2800" b="1" dirty="0" smtClean="0">
                <a:effectLst/>
              </a:rPr>
              <a:t>ЦОК </a:t>
            </a:r>
            <a:r>
              <a:rPr lang="ru-RU" sz="2800" b="1" dirty="0">
                <a:effectLst/>
              </a:rPr>
              <a:t>предъявляются следующие </a:t>
            </a:r>
            <a:r>
              <a:rPr lang="ru-RU" sz="2800" b="1" dirty="0" smtClean="0">
                <a:effectLst/>
              </a:rPr>
              <a:t>требования (1</a:t>
            </a:r>
            <a:r>
              <a:rPr lang="ru-RU" sz="2800" b="1" dirty="0" smtClean="0">
                <a:effectLst/>
              </a:rPr>
              <a:t>)</a:t>
            </a:r>
            <a:endParaRPr lang="ru-RU" sz="36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719138" y="765175"/>
            <a:ext cx="8245475" cy="5786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>
              <a:buFont typeface="Wingdings 2" pitchFamily="18" charset="2"/>
              <a:buNone/>
            </a:pPr>
            <a:r>
              <a:rPr lang="ru-RU" altLang="ru-RU" sz="2000"/>
              <a:t>а) </a:t>
            </a:r>
            <a:r>
              <a:rPr lang="ru-RU" altLang="ru-RU" sz="2000" b="1"/>
              <a:t>наличие организационной структуры</a:t>
            </a:r>
            <a:r>
              <a:rPr lang="ru-RU" altLang="ru-RU" sz="2000"/>
              <a:t>, обеспечивающей проведение профессионального экзамена в порядке, установленном Правилами проведения центром оценки квалификаций независимой оценки квалификации в форме профессионального экзамена, утвержденными постановлением Правительства РФ от 16.11.2016 г. № 1204;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000"/>
              <a:t>б) </a:t>
            </a:r>
            <a:r>
              <a:rPr lang="ru-RU" altLang="ru-RU" sz="2000" b="1"/>
              <a:t>наличие</a:t>
            </a:r>
            <a:r>
              <a:rPr lang="ru-RU" altLang="ru-RU" sz="2000"/>
              <a:t> по месту (местам) осуществления деятельности по независимой оценке квалификации на праве собственности (и (или) при необходимости привлеченных на ином законном основании) </a:t>
            </a:r>
            <a:r>
              <a:rPr lang="ru-RU" altLang="ru-RU" sz="2000" b="1"/>
              <a:t>ресурсов, в том числе материально-технических, а также наличие кадрового обеспечения</a:t>
            </a:r>
            <a:r>
              <a:rPr lang="ru-RU" altLang="ru-RU" sz="2000"/>
              <a:t>, необходимого для проведения профессиональных экзаменов в соответствии с законодательством Российской Федерации;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000"/>
              <a:t>в) </a:t>
            </a:r>
            <a:r>
              <a:rPr lang="ru-RU" altLang="ru-RU" sz="2000" b="1"/>
              <a:t>наличие в штате по основному месту работы в ЦОК не менее двух работников ЦОК, участвующих в составе экспертной комиссии в проведении профессионального экзамена</a:t>
            </a:r>
            <a:r>
              <a:rPr lang="ru-RU" altLang="ru-RU" sz="2000"/>
              <a:t>. Члены экспертной комиссии должны иметь подтвержденную СПК квалификацию, удовлетворяющую требованиям, определенным в оценочном средстве для проведения независимой оценки квалификации;</a:t>
            </a:r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28164" y="6447326"/>
            <a:ext cx="522038" cy="365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3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9916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22313" y="0"/>
            <a:ext cx="8429625" cy="6207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None/>
              <a:defRPr/>
            </a:pPr>
            <a:r>
              <a:rPr lang="ru-RU" sz="2800" b="1" dirty="0" smtClean="0">
                <a:effectLst/>
              </a:rPr>
              <a:t>К </a:t>
            </a:r>
            <a:r>
              <a:rPr lang="ru-RU" sz="2800" b="1" dirty="0" smtClean="0">
                <a:effectLst/>
              </a:rPr>
              <a:t>ЦОК </a:t>
            </a:r>
            <a:r>
              <a:rPr lang="ru-RU" sz="2800" b="1" dirty="0">
                <a:effectLst/>
              </a:rPr>
              <a:t>предъявляются следующие </a:t>
            </a:r>
            <a:r>
              <a:rPr lang="ru-RU" sz="2800" b="1" dirty="0" smtClean="0">
                <a:effectLst/>
              </a:rPr>
              <a:t>требования (2</a:t>
            </a:r>
            <a:r>
              <a:rPr lang="ru-RU" sz="2800" b="1" dirty="0" smtClean="0">
                <a:effectLst/>
              </a:rPr>
              <a:t>)</a:t>
            </a:r>
            <a:endParaRPr lang="ru-RU" sz="36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2291" name="Rectangle 1"/>
          <p:cNvSpPr>
            <a:spLocks noChangeArrowheads="1"/>
          </p:cNvSpPr>
          <p:nvPr/>
        </p:nvSpPr>
        <p:spPr bwMode="auto">
          <a:xfrm>
            <a:off x="722313" y="549275"/>
            <a:ext cx="8245475" cy="625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г) </a:t>
            </a:r>
            <a:r>
              <a:rPr lang="ru-RU" altLang="ru-RU" sz="1700" b="1"/>
              <a:t>наличие сайта в сети "Интернет"</a:t>
            </a:r>
            <a:r>
              <a:rPr lang="ru-RU" altLang="ru-RU" sz="1700"/>
              <a:t>, содержащего в целях обеспечения информационной открытости следующие сведения: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полное наименование и место нахождения ЦОК;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почтовые адреса, адреса электронной почты, адреса официальных сайтов ЦОК и СПК в сети "Интернет";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номер контактного телефона, факса (при наличии);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наименования квалификаций и требования к квалификации, на соответствие которым ЦОК проводит независимую оценку квалификации;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перечень документов, необходимых для прохождения профессионального экзамена по соответствующим квалификациям;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сроки действия свидетельств о квалификации по соответствующим квалификациям;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адреса мест проведения профессионального экзамена;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примеры заданий, входящих в состав оценочных средств, используемых ЦОК при проведении профессионального экзамена;</a:t>
            </a:r>
          </a:p>
          <a:p>
            <a:pPr>
              <a:buFont typeface="Wingdings 2" pitchFamily="18" charset="2"/>
              <a:buNone/>
            </a:pPr>
            <a:r>
              <a:rPr lang="ru-RU" altLang="ru-RU" sz="1700"/>
              <a:t>- образец заявления соискателя для проведения независимой оценки квалификации;</a:t>
            </a:r>
          </a:p>
          <a:p>
            <a:pPr>
              <a:buFont typeface="Wingdings 2" pitchFamily="18" charset="2"/>
              <a:buNone/>
            </a:pPr>
            <a:r>
              <a:rPr lang="ru-RU" altLang="ru-RU" sz="1700"/>
              <a:t>- Правила;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 ссылку на страницу сайта в сети "Интернет", на которой размещен реестр сведений о проведении независимой оценки квалификации;</a:t>
            </a:r>
          </a:p>
          <a:p>
            <a:pPr algn="just">
              <a:spcBef>
                <a:spcPts val="200"/>
              </a:spcBef>
              <a:buFont typeface="Wingdings 2" pitchFamily="18" charset="2"/>
              <a:buNone/>
            </a:pPr>
            <a:r>
              <a:rPr lang="ru-RU" altLang="ru-RU" sz="1700"/>
              <a:t>-сведения об апелляционной комиссии по рассмотрению жалоб, связанных с результатами прохождения профессионального экзамена и выдачей свидетельства о квалификации (почтовый адрес, адрес электронной почты, номер контактного телефона, факса;</a:t>
            </a:r>
          </a:p>
        </p:txBody>
      </p:sp>
      <p:sp>
        <p:nvSpPr>
          <p:cNvPr id="7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28164" y="6447326"/>
            <a:ext cx="522038" cy="3651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4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832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22313" y="0"/>
            <a:ext cx="8429625" cy="6207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 marL="0" indent="0" algn="ctr" eaLnBrk="1" hangingPunct="1">
              <a:buNone/>
              <a:defRPr/>
            </a:pPr>
            <a:r>
              <a:rPr lang="ru-RU" sz="2800" b="1" dirty="0" smtClean="0">
                <a:effectLst/>
              </a:rPr>
              <a:t>К </a:t>
            </a:r>
            <a:r>
              <a:rPr lang="ru-RU" sz="2800" b="1" dirty="0" smtClean="0">
                <a:effectLst/>
              </a:rPr>
              <a:t>ЦОК </a:t>
            </a:r>
            <a:r>
              <a:rPr lang="ru-RU" sz="2800" b="1" dirty="0">
                <a:effectLst/>
              </a:rPr>
              <a:t>предъявляются следующие </a:t>
            </a:r>
            <a:r>
              <a:rPr lang="ru-RU" sz="2800" b="1" dirty="0" smtClean="0">
                <a:effectLst/>
              </a:rPr>
              <a:t>требования (3</a:t>
            </a:r>
            <a:r>
              <a:rPr lang="ru-RU" sz="2800" b="1" dirty="0" smtClean="0">
                <a:effectLst/>
              </a:rPr>
              <a:t>)</a:t>
            </a:r>
            <a:endParaRPr lang="ru-RU" sz="36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766763" y="549275"/>
            <a:ext cx="8245475" cy="621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587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indent="457200" algn="just">
              <a:spcBef>
                <a:spcPts val="400"/>
              </a:spcBef>
              <a:buFont typeface="Wingdings 2" pitchFamily="18" charset="2"/>
              <a:buNone/>
              <a:defRPr/>
            </a:pPr>
            <a:r>
              <a:rPr lang="ru-RU" sz="1850" dirty="0" smtClean="0"/>
              <a:t>д) проведение профессионального экзамена в соответствии с </a:t>
            </a:r>
            <a:r>
              <a:rPr lang="ru-RU" sz="2000" dirty="0" smtClean="0"/>
              <a:t>Правилами;</a:t>
            </a:r>
            <a:endParaRPr lang="ru-RU" sz="1850" dirty="0" smtClean="0"/>
          </a:p>
          <a:p>
            <a:pPr indent="457200" algn="just">
              <a:spcBef>
                <a:spcPts val="400"/>
              </a:spcBef>
              <a:buFont typeface="Wingdings 2" pitchFamily="18" charset="2"/>
              <a:buNone/>
              <a:defRPr/>
            </a:pPr>
            <a:r>
              <a:rPr lang="ru-RU" sz="1850" dirty="0" smtClean="0"/>
              <a:t>е) наличие подключения к информационно-телекоммуникационным сетям и обеспечение направления протокола экспертной комиссии, копии комплекта документов соискателя и иных материалов профессионального экзамена в СПК для проверки, обработки и признания результатов независимой оценки квалификации;</a:t>
            </a:r>
          </a:p>
          <a:p>
            <a:pPr indent="457200" algn="just">
              <a:spcBef>
                <a:spcPts val="400"/>
              </a:spcBef>
              <a:buFont typeface="Wingdings 2" pitchFamily="18" charset="2"/>
              <a:buNone/>
              <a:defRPr/>
            </a:pPr>
            <a:r>
              <a:rPr lang="ru-RU" sz="1850" dirty="0" smtClean="0"/>
              <a:t>ж) обеспечение хранения (сохранности) протокола экспертной комиссии, комплекта документов соискателя и иных материалов профессионального экзамена в бумажном и (или) электронном виде в течение срока действия свидетельства о квалификации по оцениваемой квалификации и трех лет после истечения указанного срока;</a:t>
            </a:r>
          </a:p>
          <a:p>
            <a:pPr indent="457200" algn="just">
              <a:spcBef>
                <a:spcPts val="400"/>
              </a:spcBef>
              <a:buFont typeface="Wingdings 2" pitchFamily="18" charset="2"/>
              <a:buNone/>
              <a:defRPr/>
            </a:pPr>
            <a:r>
              <a:rPr lang="ru-RU" sz="1850" dirty="0" smtClean="0"/>
              <a:t>з) исполнение решений апелляционной комиссии;</a:t>
            </a:r>
          </a:p>
          <a:p>
            <a:pPr indent="457200" algn="just">
              <a:spcBef>
                <a:spcPts val="400"/>
              </a:spcBef>
              <a:buFont typeface="Wingdings 2" pitchFamily="18" charset="2"/>
              <a:buNone/>
              <a:defRPr/>
            </a:pPr>
            <a:r>
              <a:rPr lang="ru-RU" sz="1850" dirty="0" smtClean="0"/>
              <a:t>и) своевременное информирование СПК об изменениях в материально-технических ресурсах и кадровом обеспечении, мест осуществления деятельности и состава экспертов, которые могут повлиять на соблюдение </a:t>
            </a:r>
            <a:r>
              <a:rPr lang="ru-RU" sz="2000" dirty="0" smtClean="0"/>
              <a:t>Правил;</a:t>
            </a:r>
          </a:p>
          <a:p>
            <a:pPr indent="457200" algn="just">
              <a:spcBef>
                <a:spcPts val="400"/>
              </a:spcBef>
              <a:buFont typeface="Wingdings 2" pitchFamily="18" charset="2"/>
              <a:buNone/>
              <a:defRPr/>
            </a:pPr>
            <a:r>
              <a:rPr lang="ru-RU" sz="1850" dirty="0" smtClean="0"/>
              <a:t>к) наличие актуальных и доступных для работников и членов экспертной комиссии Центра нормативных правовых актов Российской Федерации и иных документов, регламентирующих проведение независимой оценки квалификации.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28164" y="6447326"/>
            <a:ext cx="522038" cy="365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5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238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22313" y="0"/>
            <a:ext cx="8429625" cy="6207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2000" b="1" dirty="0" smtClean="0">
                <a:effectLst/>
              </a:rPr>
              <a:t>Организация-заявитель </a:t>
            </a:r>
            <a:r>
              <a:rPr lang="ru-RU" sz="2000" b="1" dirty="0">
                <a:effectLst/>
              </a:rPr>
              <a:t>представляет в </a:t>
            </a:r>
            <a:r>
              <a:rPr lang="ru-RU" sz="2000" b="1" dirty="0" smtClean="0">
                <a:effectLst/>
              </a:rPr>
              <a:t>СПК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 </a:t>
            </a:r>
            <a:r>
              <a:rPr lang="ru-RU" sz="2000" b="1" dirty="0">
                <a:effectLst/>
              </a:rPr>
              <a:t>следующие </a:t>
            </a:r>
            <a:r>
              <a:rPr lang="ru-RU" sz="2000" b="1" dirty="0" smtClean="0">
                <a:effectLst/>
              </a:rPr>
              <a:t>документы (1)</a:t>
            </a:r>
            <a:endParaRPr lang="ru-RU" sz="20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744538" y="765175"/>
            <a:ext cx="8245475" cy="5978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587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а) заявление, </a:t>
            </a:r>
            <a:r>
              <a:rPr lang="ru-RU" sz="2000" dirty="0" smtClean="0"/>
              <a:t>содержащее: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 полное наименование организации-заявителя;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 адрес места нахождения;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 идентификационный номер налогоплательщика;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 основной государственный регистрационный номер;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-адрес официального сайта организации-заявителя в информационно-телекоммуникационной сети "Интернет";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 адрес электронной почты;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 номер контактного телефона, факса (при наличии);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 перечень наименований квалификаций, по которым планируется проводить независимую оценку квалификации;</a:t>
            </a:r>
          </a:p>
          <a:p>
            <a:pPr indent="457200" algn="just">
              <a:spcBef>
                <a:spcPts val="300"/>
              </a:spcBef>
              <a:buFont typeface="Wingdings 2" pitchFamily="18" charset="2"/>
              <a:buNone/>
              <a:defRPr/>
            </a:pPr>
            <a:r>
              <a:rPr lang="ru-RU" sz="2000" dirty="0" smtClean="0"/>
              <a:t>- наименование, адрес места нахождения организации (организаций), на базе которой планируется проводить независимую оценку квалификаций, в случае осуществления деятельности по независимой оценке квалификации вне места нахождения организации-заявителя (далее - экзаменационный центр) с указанием наименований квалификаций, по которым планируется проводить независимую оценку квалификации;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28164" y="6447326"/>
            <a:ext cx="522038" cy="365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6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77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22313" y="0"/>
            <a:ext cx="8429625" cy="6207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2000" b="1" dirty="0" smtClean="0">
                <a:effectLst/>
              </a:rPr>
              <a:t>Организация-заявитель </a:t>
            </a:r>
            <a:r>
              <a:rPr lang="ru-RU" sz="2000" b="1" dirty="0">
                <a:effectLst/>
              </a:rPr>
              <a:t>представляет в </a:t>
            </a:r>
            <a:r>
              <a:rPr lang="ru-RU" sz="2000" b="1" dirty="0" smtClean="0">
                <a:effectLst/>
              </a:rPr>
              <a:t>СПК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 </a:t>
            </a:r>
            <a:r>
              <a:rPr lang="ru-RU" sz="2000" b="1" dirty="0">
                <a:effectLst/>
              </a:rPr>
              <a:t>следующие </a:t>
            </a:r>
            <a:r>
              <a:rPr lang="ru-RU" sz="2000" b="1" dirty="0" smtClean="0">
                <a:effectLst/>
              </a:rPr>
              <a:t>документы (2)</a:t>
            </a:r>
            <a:endParaRPr lang="ru-RU" sz="20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728663" y="960438"/>
            <a:ext cx="8245475" cy="394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587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indent="457200"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б) документы, подтверждающие решение организации-заявителя о создании ЦОК, назначении его руководителя и обращении в СПК за наделением полномочиями по проведению независимой оценки квалификации;</a:t>
            </a:r>
          </a:p>
          <a:p>
            <a:pPr indent="457200"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в) документы, подтверждающие решение организации о создании экзаменационного центра и назначении его руководителя (в случае осуществления Центром деятельности по независимой оценке квалификации вне места нахождения Центра);</a:t>
            </a:r>
          </a:p>
          <a:p>
            <a:pPr indent="457200" algn="just">
              <a:spcBef>
                <a:spcPts val="1200"/>
              </a:spcBef>
              <a:buFont typeface="Wingdings 2" pitchFamily="18" charset="2"/>
              <a:buNone/>
              <a:defRPr/>
            </a:pPr>
            <a:r>
              <a:rPr lang="ru-RU" sz="2200" dirty="0" smtClean="0"/>
              <a:t>г) заверенную копию устава организации-заявителя;</a:t>
            </a:r>
          </a:p>
          <a:p>
            <a:pPr>
              <a:spcBef>
                <a:spcPts val="1200"/>
              </a:spcBef>
              <a:defRPr/>
            </a:pPr>
            <a:endParaRPr lang="ru-RU" sz="2200" dirty="0" smtClean="0"/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28164" y="6447326"/>
            <a:ext cx="522038" cy="365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7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440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22313" y="0"/>
            <a:ext cx="8429625" cy="6207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2000" b="1" dirty="0" smtClean="0">
                <a:effectLst/>
              </a:rPr>
              <a:t>Организация-заявитель </a:t>
            </a:r>
            <a:r>
              <a:rPr lang="ru-RU" sz="2000" b="1" dirty="0">
                <a:effectLst/>
              </a:rPr>
              <a:t>представляет в </a:t>
            </a:r>
            <a:r>
              <a:rPr lang="ru-RU" sz="2000" b="1" dirty="0" smtClean="0">
                <a:effectLst/>
              </a:rPr>
              <a:t>СПК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 </a:t>
            </a:r>
            <a:r>
              <a:rPr lang="ru-RU" sz="2000" b="1" dirty="0">
                <a:effectLst/>
              </a:rPr>
              <a:t>следующие </a:t>
            </a:r>
            <a:r>
              <a:rPr lang="ru-RU" sz="2000" b="1" dirty="0" smtClean="0">
                <a:effectLst/>
              </a:rPr>
              <a:t>документы (3)</a:t>
            </a:r>
            <a:endParaRPr lang="ru-RU" sz="20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755650" y="692150"/>
            <a:ext cx="8245475" cy="6056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358775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д) проект положения о ЦОК, содержащий:</a:t>
            </a:r>
          </a:p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- перечень наименований квалификаций, по которым планируется проводить независимую оценку квалификации;</a:t>
            </a:r>
          </a:p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- сведения об организационной структуре ЦОК;</a:t>
            </a:r>
          </a:p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- перечень экзаменационных центров (при наличии) и порядок их взаимодействия с ЦОК;</a:t>
            </a:r>
          </a:p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- сведения об имеющихся по месту (местам) осуществления деятельности по независимой оценке квалификации на праве собственности (и (или) при необходимости привлеченных на ином законном основании) ресурсов, в том числе материально-технических, а также о наличии кадрового обеспечения, необходимого для проведения профессиональных экзаменов в соответствии с законодательством Российской Федерации;</a:t>
            </a:r>
          </a:p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- сведения о работниках ЦОК, которые будут непосредственно заняты проведением профессионального экзамена, в том числе привлекаемых из других организаций;</a:t>
            </a:r>
          </a:p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- порядок организации ЦОК профессионального экзамена;</a:t>
            </a:r>
          </a:p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- порядок оформления протокола экспертной комиссии и иных материалов профессионального экзамена и их передачи в СПК для проверки, обработки и признания результатов независимой оценки квалификации;</a:t>
            </a:r>
          </a:p>
          <a:p>
            <a:pPr indent="0" algn="just">
              <a:spcBef>
                <a:spcPts val="0"/>
              </a:spcBef>
              <a:spcAft>
                <a:spcPts val="300"/>
              </a:spcAft>
              <a:buFont typeface="Wingdings 2" pitchFamily="18" charset="2"/>
              <a:buNone/>
              <a:defRPr/>
            </a:pPr>
            <a:r>
              <a:rPr lang="ru-RU" sz="1750" dirty="0" smtClean="0"/>
              <a:t>- порядок учета и выдачи свидетельств о квалификации и заключений о прохождении профессионального экзамена, ведения архива деятельности по проведению независимой оценки квалификации;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28164" y="6447326"/>
            <a:ext cx="522038" cy="365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8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00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722313" y="0"/>
            <a:ext cx="8429625" cy="620713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marL="0" indent="0" algn="ctr" eaLnBrk="1" hangingPunct="1">
              <a:buNone/>
              <a:defRPr/>
            </a:pPr>
            <a:r>
              <a:rPr lang="ru-RU" sz="2000" b="1" dirty="0" smtClean="0">
                <a:effectLst/>
              </a:rPr>
              <a:t>Организация-заявитель </a:t>
            </a:r>
            <a:r>
              <a:rPr lang="ru-RU" sz="2000" b="1" dirty="0">
                <a:effectLst/>
              </a:rPr>
              <a:t>представляет в </a:t>
            </a:r>
            <a:r>
              <a:rPr lang="ru-RU" sz="2000" b="1" dirty="0" smtClean="0">
                <a:effectLst/>
              </a:rPr>
              <a:t>СПК</a:t>
            </a:r>
            <a:br>
              <a:rPr lang="ru-RU" sz="2000" b="1" dirty="0" smtClean="0">
                <a:effectLst/>
              </a:rPr>
            </a:br>
            <a:r>
              <a:rPr lang="ru-RU" sz="2000" b="1" dirty="0" smtClean="0">
                <a:effectLst/>
              </a:rPr>
              <a:t> </a:t>
            </a:r>
            <a:r>
              <a:rPr lang="ru-RU" sz="2000" b="1" dirty="0">
                <a:effectLst/>
              </a:rPr>
              <a:t>следующие </a:t>
            </a:r>
            <a:r>
              <a:rPr lang="ru-RU" sz="2000" b="1" dirty="0" smtClean="0">
                <a:effectLst/>
              </a:rPr>
              <a:t>документы (4)</a:t>
            </a:r>
            <a:endParaRPr lang="ru-RU" sz="2000" b="1" dirty="0" smtClean="0">
              <a:effectLst/>
              <a:latin typeface="Arial" charset="0"/>
              <a:cs typeface="Arial" charset="0"/>
            </a:endParaRPr>
          </a:p>
        </p:txBody>
      </p:sp>
      <p:sp>
        <p:nvSpPr>
          <p:cNvPr id="17411" name="Rectangle 1"/>
          <p:cNvSpPr>
            <a:spLocks noChangeArrowheads="1"/>
          </p:cNvSpPr>
          <p:nvPr/>
        </p:nvSpPr>
        <p:spPr bwMode="auto">
          <a:xfrm>
            <a:off x="855663" y="1077913"/>
            <a:ext cx="8066087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indent="457200" eaLnBrk="0" hangingPunct="0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  <a:tabLst>
                <a:tab pos="450850" algn="l"/>
              </a:tabLst>
              <a:defRPr sz="32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639763" indent="-236538" eaLnBrk="0" hangingPunct="0">
              <a:spcBef>
                <a:spcPts val="550"/>
              </a:spcBef>
              <a:buClr>
                <a:schemeClr val="accent1"/>
              </a:buClr>
              <a:buFont typeface="Verdana" pitchFamily="34" charset="0"/>
              <a:buChar char="◦"/>
              <a:tabLst>
                <a:tab pos="450850" algn="l"/>
              </a:tabLst>
              <a:defRPr sz="28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885825" indent="-228600" eaLnBrk="0" hangingPunct="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tabLst>
                <a:tab pos="450850" algn="l"/>
              </a:tabLs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096963" indent="-173038" eaLnBrk="0" hangingPunct="0">
              <a:spcBef>
                <a:spcPct val="20000"/>
              </a:spcBef>
              <a:buClr>
                <a:srgbClr val="C32D2E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1296988" indent="-182563" eaLnBrk="0" hangingPunct="0">
              <a:spcBef>
                <a:spcPct val="20000"/>
              </a:spcBef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17541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2113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26685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125788" indent="-182563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84AA33"/>
              </a:buClr>
              <a:buFont typeface="Wingdings 2" pitchFamily="18" charset="2"/>
              <a:buChar char=""/>
              <a:tabLst>
                <a:tab pos="450850" algn="l"/>
              </a:tabLst>
              <a:defRPr sz="20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just">
              <a:buFont typeface="Wingdings 2" pitchFamily="18" charset="2"/>
              <a:buNone/>
            </a:pPr>
            <a:r>
              <a:rPr lang="ru-RU" altLang="ru-RU" sz="2200"/>
              <a:t>е) копии документов, подтверждающих наличие в местах осуществления деятельности по независимой оценке квалификации необходимых для проведения профессиональных экзаменов по соответствующим квалификациям на праве собственности, а также (при необходимости) привлеченных на ином законном основании ресурсов, в том числе материально-технических, а также наличие кадрового обеспечения, необходимого для проведения профессиональных экзаменов в соответствии с оценочными средствами, утвержденными СПК;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200"/>
              <a:t>ж) копии документов о наличии у экспертов ЦОК соответствующей квалификации, подтвержденной СПК, для проведения профессионального экзамена;</a:t>
            </a:r>
          </a:p>
          <a:p>
            <a:pPr algn="just">
              <a:buFont typeface="Wingdings 2" pitchFamily="18" charset="2"/>
              <a:buNone/>
            </a:pPr>
            <a:r>
              <a:rPr lang="ru-RU" altLang="ru-RU" sz="2200"/>
              <a:t>з) документ, подтверждающий полномочия лица, подписавшего заявление организации-заявителя.</a:t>
            </a:r>
          </a:p>
        </p:txBody>
      </p:sp>
      <p:sp>
        <p:nvSpPr>
          <p:cNvPr id="5" name="Номер слайда 3"/>
          <p:cNvSpPr txBox="1">
            <a:spLocks/>
          </p:cNvSpPr>
          <p:nvPr/>
        </p:nvSpPr>
        <p:spPr>
          <a:xfrm>
            <a:off x="28164" y="6447326"/>
            <a:ext cx="522038" cy="3651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25BAD18D-8E8A-4B40-80EA-03EFBEA90F7C}" type="slidenum">
              <a:rPr lang="ru-RU" sz="200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pPr>
                <a:defRPr/>
              </a:pPr>
              <a:t>9</a:t>
            </a:fld>
            <a:endParaRPr lang="ru-RU" sz="20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17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</TotalTime>
  <Words>1482</Words>
  <Application>Microsoft Office PowerPoint</Application>
  <PresentationFormat>Экран (4:3)</PresentationFormat>
  <Paragraphs>124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Презентация PowerPoint</vt:lpstr>
      <vt:lpstr>Понятие «Центр оценки квалификации»</vt:lpstr>
      <vt:lpstr>К ЦОК предъявляются следующие требования (1)</vt:lpstr>
      <vt:lpstr>К ЦОК предъявляются следующие требования (2)</vt:lpstr>
      <vt:lpstr>К ЦОК предъявляются следующие требования (3)</vt:lpstr>
      <vt:lpstr>Организация-заявитель представляет в СПК  следующие документы (1)</vt:lpstr>
      <vt:lpstr>Организация-заявитель представляет в СПК  следующие документы (2)</vt:lpstr>
      <vt:lpstr>Организация-заявитель представляет в СПК  следующие документы (3)</vt:lpstr>
      <vt:lpstr>Организация-заявитель представляет в СПК  следующие документы (4)</vt:lpstr>
      <vt:lpstr>Порядок отбора ЦОК</vt:lpstr>
      <vt:lpstr>Порядок отбора ЦОК</vt:lpstr>
      <vt:lpstr>ТРЕБОВАНИЯ К ЭКСПЕРТАМ  ПО НЕЗАВИСИМОЙ ОЦЕНКИ КВАЛИФИКАЦИИ СПКФР (Утв. решением СПКФР от 22.05.2018 г.) </vt:lpstr>
      <vt:lpstr>Презентация PowerPoint</vt:lpstr>
    </vt:vector>
  </TitlesOfParts>
  <Company>safbd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sergey</dc:creator>
  <cp:lastModifiedBy>sergey</cp:lastModifiedBy>
  <cp:revision>2</cp:revision>
  <dcterms:created xsi:type="dcterms:W3CDTF">2018-06-06T05:11:59Z</dcterms:created>
  <dcterms:modified xsi:type="dcterms:W3CDTF">2018-06-06T05:22:13Z</dcterms:modified>
</cp:coreProperties>
</file>